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4pTfwmewuLWhxP2SfrFKJA&amp;r=0&amp;pid=OfficeInsert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369" r:id="rId5"/>
    <p:sldId id="261" r:id="rId6"/>
    <p:sldId id="317" r:id="rId7"/>
    <p:sldId id="318" r:id="rId8"/>
    <p:sldId id="367" r:id="rId9"/>
    <p:sldId id="319" r:id="rId10"/>
    <p:sldId id="320" r:id="rId11"/>
    <p:sldId id="321" r:id="rId12"/>
    <p:sldId id="325" r:id="rId13"/>
    <p:sldId id="326" r:id="rId14"/>
    <p:sldId id="328" r:id="rId15"/>
    <p:sldId id="329" r:id="rId16"/>
    <p:sldId id="330" r:id="rId17"/>
    <p:sldId id="333" r:id="rId18"/>
    <p:sldId id="334" r:id="rId19"/>
    <p:sldId id="338" r:id="rId20"/>
    <p:sldId id="340" r:id="rId21"/>
    <p:sldId id="368" r:id="rId22"/>
    <p:sldId id="262" r:id="rId23"/>
    <p:sldId id="263" r:id="rId24"/>
    <p:sldId id="264" r:id="rId25"/>
    <p:sldId id="265" r:id="rId26"/>
    <p:sldId id="271" r:id="rId27"/>
    <p:sldId id="272" r:id="rId28"/>
    <p:sldId id="273" r:id="rId29"/>
    <p:sldId id="274" r:id="rId30"/>
    <p:sldId id="358" r:id="rId31"/>
    <p:sldId id="363" r:id="rId32"/>
    <p:sldId id="275" r:id="rId33"/>
    <p:sldId id="276" r:id="rId34"/>
    <p:sldId id="277" r:id="rId35"/>
    <p:sldId id="364" r:id="rId36"/>
    <p:sldId id="365" r:id="rId37"/>
    <p:sldId id="278" r:id="rId38"/>
    <p:sldId id="279" r:id="rId39"/>
    <p:sldId id="280" r:id="rId40"/>
    <p:sldId id="366" r:id="rId4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39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3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2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2021. 09. 27.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9808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8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4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6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6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6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4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6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0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0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sinessmodelsinc.com/the-new-4-ps-in-marketing-s-a-v-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etterposters.blogspot.com/2013/03/more-than-marketing.html" TargetMode="External"/><Relationship Id="rId2" Type="http://schemas.openxmlformats.org/officeDocument/2006/relationships/image" Target="../media/image1.jpg&amp;ehk=4pTfwmewuLWhxP2SfrFKJA&amp;r=0&amp;pid=OfficeInsert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bes.hu/uzlet/konyhafelujitasnak-indult-3d-mobilapp-lett-a-vege-magyar-fejlesztokto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wmarketing.com/" TargetMode="External"/><Relationship Id="rId7" Type="http://schemas.openxmlformats.org/officeDocument/2006/relationships/hyperlink" Target="http://blog.heyo.com/a-blueprint-for-creating-a-content-marketing-plan-for-a-boring-brand/" TargetMode="External"/><Relationship Id="rId2" Type="http://schemas.openxmlformats.org/officeDocument/2006/relationships/hyperlink" Target="https://www.businessmodelsinc.com/the-new-4-ps-in-marketing-s-a-v-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implymeasured.com/blog/4-social-media-marketing-strategies-for-startups/#sm.0009q0m7k1acdep1wor2fmwtc92uz" TargetMode="External"/><Relationship Id="rId5" Type="http://schemas.openxmlformats.org/officeDocument/2006/relationships/hyperlink" Target="http://mashable.com/2013/06/03/marketing-startup/#rqFd6q8p5GqW" TargetMode="External"/><Relationship Id="rId4" Type="http://schemas.openxmlformats.org/officeDocument/2006/relationships/hyperlink" Target="http://blog.heyo.com/the-15-most-powerful-words-in-marketing/#ixzz4fFTApGr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CAA96-3D68-40CE-B322-50ECE9482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Innovatív vállalkozás menedzsment </a:t>
            </a:r>
            <a:br>
              <a:rPr lang="hu-HU" dirty="0"/>
            </a:br>
            <a:r>
              <a:rPr lang="hu-HU" sz="3200" dirty="0"/>
              <a:t>Induló innovatív vállalkozások </a:t>
            </a:r>
            <a:r>
              <a:rPr lang="hu-HU" sz="3200" dirty="0" smtClean="0"/>
              <a:t>marketingje</a:t>
            </a:r>
            <a:r>
              <a:rPr lang="hu-HU" sz="3200" dirty="0"/>
              <a:t/>
            </a:r>
            <a:br>
              <a:rPr lang="hu-HU" sz="3200" dirty="0"/>
            </a:br>
            <a:endParaRPr lang="hu-HU" sz="32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AB726-5F0C-4B31-9421-47C6CFBE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8346" y="4935745"/>
            <a:ext cx="9228201" cy="1645920"/>
          </a:xfrm>
        </p:spPr>
        <p:txBody>
          <a:bodyPr>
            <a:normAutofit/>
          </a:bodyPr>
          <a:lstStyle/>
          <a:p>
            <a:pPr algn="r"/>
            <a:r>
              <a:rPr lang="hu-HU" sz="2000" dirty="0" smtClean="0"/>
              <a:t>. </a:t>
            </a:r>
            <a:endParaRPr lang="hu-HU" sz="2000" dirty="0"/>
          </a:p>
          <a:p>
            <a:pPr algn="r"/>
            <a:r>
              <a:rPr lang="hu-HU" sz="2000" dirty="0"/>
              <a:t>Dr. Hegyi  Barbara</a:t>
            </a:r>
          </a:p>
          <a:p>
            <a:pPr algn="r"/>
            <a:r>
              <a:rPr lang="hu-HU" sz="2000" dirty="0"/>
              <a:t>bhegyi@inf.elte.hu</a:t>
            </a:r>
          </a:p>
        </p:txBody>
      </p:sp>
    </p:spTree>
    <p:extLst>
      <p:ext uri="{BB962C8B-B14F-4D97-AF65-F5344CB8AC3E}">
        <p14:creationId xmlns:p14="http://schemas.microsoft.com/office/powerpoint/2010/main" val="84151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marketing szerepe az új, innovatív termékek elterjesztésében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274" y="2700302"/>
            <a:ext cx="10753725" cy="3766185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új termékek a társadalomban meghatározott módon terjednek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Marketing szempontból ez azt jelenti, hogy </a:t>
            </a:r>
            <a:r>
              <a:rPr lang="hu-HU" dirty="0" smtClean="0">
                <a:solidFill>
                  <a:srgbClr val="FF0000"/>
                </a:solidFill>
              </a:rPr>
              <a:t>a korai piacok különböznek a tömegpiacoktól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legnagyobb különbség az, ahogy a </a:t>
            </a:r>
            <a:r>
              <a:rPr lang="hu-HU" dirty="0" smtClean="0">
                <a:solidFill>
                  <a:srgbClr val="FF0000"/>
                </a:solidFill>
              </a:rPr>
              <a:t>kockázathoz</a:t>
            </a:r>
            <a:r>
              <a:rPr lang="hu-HU" dirty="0" smtClean="0"/>
              <a:t> viszonyulnak: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míg az első vásárlók tényleg boldogok, hogy valami új , </a:t>
            </a:r>
            <a:r>
              <a:rPr lang="hu-HU" dirty="0" err="1" smtClean="0"/>
              <a:t>cool</a:t>
            </a:r>
            <a:r>
              <a:rPr lang="hu-HU" dirty="0" smtClean="0"/>
              <a:t> dolgot kipróbálhatnak,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Addig a többségi piac fél, hogy hibát követ el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 Ez az ok, amiért a mérnököknek, művészeknek és </a:t>
            </a:r>
            <a:r>
              <a:rPr lang="hu-HU" dirty="0" err="1" smtClean="0">
                <a:sym typeface="Wingdings" panose="05000000000000000000" pitchFamily="2" charset="2"/>
              </a:rPr>
              <a:t>designereknek</a:t>
            </a:r>
            <a:r>
              <a:rPr lang="hu-HU" dirty="0" smtClean="0">
                <a:sym typeface="Wingdings" panose="05000000000000000000" pitchFamily="2" charset="2"/>
              </a:rPr>
              <a:t> is szükségük van marketingre</a:t>
            </a:r>
            <a:endParaRPr lang="en-US" b="1" dirty="0"/>
          </a:p>
          <a:p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korai és a tömegpiacoknak különböző marketingre van szükségük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legtöbb induló vállalkozás azért bukik el, mert nem tudják a szakadékot áthidalni a korai piac és a tömegpiac között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Nem képesek megváltoztatni a stratégiájukat, az üzleti modelljeiket, a marketing technikáikat és azokat a tömegpiac igényeihez igazítani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85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8" y="685016"/>
            <a:ext cx="10126276" cy="5696030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>
          <a:xfrm>
            <a:off x="3567289" y="2935111"/>
            <a:ext cx="1772355" cy="1162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/>
          <p:cNvSpPr txBox="1"/>
          <p:nvPr/>
        </p:nvSpPr>
        <p:spPr>
          <a:xfrm>
            <a:off x="982134" y="6211669"/>
            <a:ext cx="5226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I&amp;E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Blueprint</a:t>
            </a:r>
            <a:r>
              <a:rPr lang="hu-HU" dirty="0"/>
              <a:t>, Erik </a:t>
            </a:r>
            <a:r>
              <a:rPr lang="hu-HU" dirty="0" err="1" smtClean="0"/>
              <a:t>Pöntiskoski</a:t>
            </a:r>
            <a:endParaRPr lang="hu-HU" dirty="0" smtClean="0"/>
          </a:p>
          <a:p>
            <a:r>
              <a:rPr lang="hu-HU" dirty="0" smtClean="0"/>
              <a:t>Pl. HUAWEI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142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/>
          <a:srcRect l="9891" t="18523" r="67729" b="16896"/>
          <a:stretch/>
        </p:blipFill>
        <p:spPr>
          <a:xfrm>
            <a:off x="0" y="0"/>
            <a:ext cx="1969911" cy="319757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982134" y="6177802"/>
            <a:ext cx="52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I&amp;E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Blueprint</a:t>
            </a:r>
            <a:r>
              <a:rPr lang="hu-HU" dirty="0"/>
              <a:t>, Erik </a:t>
            </a:r>
            <a:r>
              <a:rPr lang="hu-HU" dirty="0" err="1"/>
              <a:t>Pöntiskoski</a:t>
            </a:r>
            <a:endParaRPr lang="hu-HU" dirty="0"/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6716889" y="1851378"/>
            <a:ext cx="468488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smtClean="0">
                <a:solidFill>
                  <a:schemeClr val="accent1"/>
                </a:solidFill>
              </a:rPr>
              <a:t>4 kulcslépés:</a:t>
            </a:r>
          </a:p>
          <a:p>
            <a:endParaRPr lang="hu-HU" sz="4000" b="1" dirty="0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dirty="0" smtClean="0"/>
              <a:t>Piaci résre kell összpontosítani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A fogyasztó problémájára annak teljességében megoldást kell mutatni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Úgy kell pozícionálnod a céget, hogy abban a szegmensben piacvezetőnek tűnjön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A piac meghódítását közvetlen értékesítéssel kell kezdeni</a:t>
            </a:r>
          </a:p>
          <a:p>
            <a:pPr marL="285750" indent="-285750">
              <a:buFontTx/>
              <a:buChar char="-"/>
            </a:pPr>
            <a:endParaRPr lang="hu-HU" dirty="0"/>
          </a:p>
          <a:p>
            <a:pPr marL="285750" indent="-285750">
              <a:buFontTx/>
              <a:buChar char="-"/>
            </a:pPr>
            <a:r>
              <a:rPr lang="hu-HU" b="1" i="1" dirty="0" smtClean="0">
                <a:sym typeface="Wingdings" panose="05000000000000000000" pitchFamily="2" charset="2"/>
              </a:rPr>
              <a:t> mi segíthet bennünket?</a:t>
            </a:r>
          </a:p>
          <a:p>
            <a:pPr marL="285750" indent="-285750">
              <a:buFontTx/>
              <a:buChar char="-"/>
            </a:pPr>
            <a:r>
              <a:rPr lang="hu-HU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marketing koncepció kialakítása</a:t>
            </a:r>
          </a:p>
          <a:p>
            <a:pPr marL="285750" indent="-285750">
              <a:buFontTx/>
              <a:buChar char="-"/>
            </a:pPr>
            <a:r>
              <a:rPr lang="hu-HU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értékajánlat kialakítása</a:t>
            </a:r>
          </a:p>
          <a:p>
            <a:pPr marL="285750" indent="-285750">
              <a:buFontTx/>
              <a:buChar char="-"/>
            </a:pPr>
            <a:r>
              <a:rPr lang="hu-HU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piackutatás</a:t>
            </a:r>
            <a:endParaRPr lang="hu-HU" b="1" dirty="0" smtClean="0">
              <a:solidFill>
                <a:srgbClr val="FF0000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1738488" y="1112714"/>
            <a:ext cx="294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 piaci igények alapos megértése</a:t>
            </a:r>
          </a:p>
          <a:p>
            <a:r>
              <a:rPr lang="hu-HU" dirty="0" smtClean="0"/>
              <a:t>Jó marketing</a:t>
            </a:r>
          </a:p>
          <a:p>
            <a:r>
              <a:rPr lang="hu-HU" dirty="0" smtClean="0"/>
              <a:t>Az első felhasználók, mint hírvivők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96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A marketing koncepció: vevőorientáció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531"/>
          </a:xfrm>
        </p:spPr>
        <p:txBody>
          <a:bodyPr>
            <a:normAutofit/>
          </a:bodyPr>
          <a:lstStyle/>
          <a:p>
            <a:r>
              <a:rPr lang="hu-HU" b="1" dirty="0" smtClean="0"/>
              <a:t>Vevőorientáció, mint kiindulópont: </a:t>
            </a:r>
            <a:r>
              <a:rPr lang="hu-HU" dirty="0" smtClean="0"/>
              <a:t>a vevő problémájának azonosítása és az üzleti tevékenység megszervezése e probléma megoldása köré</a:t>
            </a:r>
          </a:p>
          <a:p>
            <a:r>
              <a:rPr lang="hu-HU" b="1" dirty="0" smtClean="0"/>
              <a:t>A különböző részlegek és partnerek integrált együttműködése: </a:t>
            </a:r>
            <a:r>
              <a:rPr lang="hu-HU" dirty="0" smtClean="0"/>
              <a:t>Együttműködésekben kell gondolkozni, egyetlen </a:t>
            </a:r>
            <a:r>
              <a:rPr lang="hu-HU" dirty="0" err="1" smtClean="0"/>
              <a:t>startup</a:t>
            </a:r>
            <a:r>
              <a:rPr lang="hu-HU" dirty="0" smtClean="0"/>
              <a:t> sem tud önállóan minden problémát megoldani. Helyi és nemzetközi partnereket kell találni. </a:t>
            </a:r>
          </a:p>
          <a:p>
            <a:r>
              <a:rPr lang="hu-HU" b="1" dirty="0" smtClean="0"/>
              <a:t>Profit kilátások és hatékonyság: </a:t>
            </a:r>
            <a:r>
              <a:rPr lang="hu-HU" dirty="0" smtClean="0"/>
              <a:t>a cél nem az, hogy sok pénzt keressünk. A cél az, hogy vevőket találjunk és az ő legfontosabb problémájukat megoldjuk. És ha tényleg fontos problémájukat oldjuk meg, akkor nagyon sok pénzt lesznek hajlandóak fizetni. (Peter </a:t>
            </a:r>
            <a:r>
              <a:rPr lang="hu-HU" dirty="0" err="1" smtClean="0"/>
              <a:t>Drucker</a:t>
            </a:r>
            <a:r>
              <a:rPr lang="hu-HU" dirty="0" smtClean="0"/>
              <a:t>)</a:t>
            </a:r>
          </a:p>
          <a:p>
            <a:pPr marL="0" indent="0">
              <a:buNone/>
            </a:pPr>
            <a:r>
              <a:rPr lang="hu-HU" dirty="0" smtClean="0">
                <a:sym typeface="Wingdings" panose="05000000000000000000" pitchFamily="2" charset="2"/>
              </a:rPr>
              <a:t> Az egyes marketing koncepciós lépések részletesebb leírása később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65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Marketing koncepció: összehangolt erőfeszítések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</a:t>
            </a:r>
            <a:r>
              <a:rPr lang="hu-HU" dirty="0" err="1" smtClean="0"/>
              <a:t>startup</a:t>
            </a:r>
            <a:r>
              <a:rPr lang="hu-HU" dirty="0" smtClean="0"/>
              <a:t> élet sokszor pokol: néha tényleg nagyon nehéz szituációkkal szembesülünk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Tudnunk kell, hogy megoldjuk azt a nehéz helyzetet, pozitívak maradunk és pozitívan állunk a történésekhez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Menedzserként nem utasítunk, hanem kérdezünk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Ha problémával szembesülünk, akkor ne hezitáljunk bevonni a partnereinket,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Légy nyitott a beszélgetésekre, konzultációkra: megtudhatod, hogy mások miként látják a problémát, milyen más megoldások jutnak eszükbe </a:t>
            </a:r>
            <a:r>
              <a:rPr lang="hu-HU" dirty="0" smtClean="0">
                <a:sym typeface="Wingdings" panose="05000000000000000000" pitchFamily="2" charset="2"/>
              </a:rPr>
              <a:t> jobb, mint panaszkodni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67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2" y="306086"/>
            <a:ext cx="11185003" cy="62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Marketing </a:t>
            </a:r>
            <a:r>
              <a:rPr lang="hu-HU" dirty="0" smtClean="0"/>
              <a:t>koncepció: integrált erőfeszítések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274" y="2157731"/>
            <a:ext cx="10753725" cy="432209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Néha a legjobb ötlet is őrültségnek hangozhat mások számára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És ha az emberek meglepődnek az ötlet hallatán, elkezdenek nagyon kemény kérdéseket feltenni, esetleg kritizálják is az ötletet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és mindez azt jelenti, hogy az ötlet ÉRDEKES !!!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És ez az egyik legfőbb ok, amiért a </a:t>
            </a:r>
            <a:r>
              <a:rPr lang="hu-HU" dirty="0" err="1"/>
              <a:t>startupper</a:t>
            </a:r>
            <a:r>
              <a:rPr lang="hu-HU" dirty="0"/>
              <a:t> egyik </a:t>
            </a:r>
            <a:r>
              <a:rPr lang="hu-HU" dirty="0" smtClean="0"/>
              <a:t>legfontosabb készsége  a KOMMUNIKÁCIÓ!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Még mérnökként, fejlesztőként sem engedheti meg magának a </a:t>
            </a:r>
            <a:r>
              <a:rPr lang="hu-HU" dirty="0" err="1" smtClean="0"/>
              <a:t>startupper</a:t>
            </a:r>
            <a:r>
              <a:rPr lang="hu-HU" dirty="0" smtClean="0"/>
              <a:t>, hogy csak a termékfejlesztéssel foglalkozzon!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Tudnod kell beszélni az ötletedről!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Ha valami igazán új dologról beszélsz, el kell tudnod magyarázni az ötletedet másoknak, olyan módon, hogy ők is ugyanazt értsék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Mondj egy sztorit a vásárlóidnak, partnereidnek, munkatársaidnak – sztori, ami az ötlethez kapcsolódik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következő lépés, amihez szintén jó kommunikációs készségekre van szükség, hogy érdekessé, izgalmassá tedd számukra az ötltet, hogy szerelmesek legyenek az ötletedbe!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6139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535" y="669303"/>
            <a:ext cx="11002128" cy="61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3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terméknek magáért kell beszélnie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 A terméknek olyan csodálatosnak kell lennie, hogy az emberek akarjanak beszélni róla a barátaiknak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új terméknek egy dolgot kell igazán jól tudnia: legyen jobb a nagy gyártók termékeinél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Ha erre képes vagy, az emberek maguk is terjeszteni fogják a termék nagyszerűségét</a:t>
            </a:r>
          </a:p>
        </p:txBody>
      </p:sp>
    </p:spTree>
    <p:extLst>
      <p:ext uri="{BB962C8B-B14F-4D97-AF65-F5344CB8AC3E}">
        <p14:creationId xmlns:p14="http://schemas.microsoft.com/office/powerpoint/2010/main" val="3631355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41"/>
            <a:ext cx="11860192" cy="66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0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198222-103B-4882-9DB4-2C7AAC51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mai előadás témái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241B10-5A08-4A3A-8130-BF599CE936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A vállalkozás marketing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tevékenysége, a marketing jelentősége és szerepe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Különböző marketing modellek és megközelítések: 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hu-HU" dirty="0" err="1" smtClean="0">
                <a:solidFill>
                  <a:schemeClr val="accent1">
                    <a:lumMod val="75000"/>
                  </a:schemeClr>
                </a:solidFill>
              </a:rPr>
              <a:t>nbound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és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outbound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marketing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nnovatív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vállalkozások egyszerűsített marketing </a:t>
            </a:r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terve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974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1433689" y="970844"/>
            <a:ext cx="809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smtClean="0">
                <a:solidFill>
                  <a:schemeClr val="accent1"/>
                </a:solidFill>
              </a:rPr>
              <a:t>Marketing kutatási terv</a:t>
            </a:r>
            <a:endParaRPr lang="hu-HU" sz="4000" dirty="0">
              <a:solidFill>
                <a:schemeClr val="accent1"/>
              </a:solidFill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1433689" y="1909422"/>
            <a:ext cx="8094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Írásos terv a következőkre vonatkozóan: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Menedzsment probléma</a:t>
            </a:r>
          </a:p>
          <a:p>
            <a:pPr marL="285750" indent="-285750">
              <a:buFontTx/>
              <a:buChar char="-"/>
            </a:pPr>
            <a:r>
              <a:rPr lang="hu-HU" dirty="0"/>
              <a:t> </a:t>
            </a:r>
            <a:r>
              <a:rPr lang="hu-HU" dirty="0" smtClean="0"/>
              <a:t>Kutatási célok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Szükséges információ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Hogy segítik az eredmények a vezetői döntéseket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Költségvetés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7732890" y="5554133"/>
            <a:ext cx="415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6000" b="1" dirty="0" smtClean="0">
                <a:solidFill>
                  <a:srgbClr val="FF0000"/>
                </a:solidFill>
              </a:rPr>
              <a:t>Piackutatás</a:t>
            </a:r>
            <a:endParaRPr lang="hu-HU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7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67512" y="2980042"/>
            <a:ext cx="10780776" cy="3355848"/>
          </a:xfrm>
        </p:spPr>
        <p:txBody>
          <a:bodyPr/>
          <a:lstStyle/>
          <a:p>
            <a:pPr algn="ctr"/>
            <a:r>
              <a:rPr lang="hu-HU" dirty="0" smtClean="0"/>
              <a:t>Marketing megközelítések és modellek</a:t>
            </a:r>
            <a:endParaRPr lang="hu-HU" dirty="0"/>
          </a:p>
        </p:txBody>
      </p:sp>
      <p:pic>
        <p:nvPicPr>
          <p:cNvPr id="4" name="Kép 3" descr="The State of Digital &lt;strong&gt;Marketing&lt;/strong&gt; 2015 | &lt;strong&gt;Marketing&lt;/strong&gt; Darwinism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6356" cy="29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9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B9D67-9A76-4686-B41A-1C02A359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13360"/>
            <a:ext cx="10772775" cy="1658198"/>
          </a:xfrm>
        </p:spPr>
        <p:txBody>
          <a:bodyPr/>
          <a:lstStyle/>
          <a:p>
            <a:r>
              <a:rPr lang="hu-HU" dirty="0"/>
              <a:t>Különböző marketing megközelítések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6D9B77E-4AD7-469E-A572-D8986E5C8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2" y="1357906"/>
            <a:ext cx="4312203" cy="465301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Outbound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marketing – „klasszikus” termékek, szolgáltatások: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Klasszikus, már ismert funkciókkal rendelkező és/vagy nagy tömegben gyártott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termékek</a:t>
            </a:r>
            <a:r>
              <a:rPr lang="hu-HU" dirty="0"/>
              <a:t> esetében alkalmazandó leginkább ez a módszer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arra épül, hogy a potenciális vásárlót/fogyasztót valamely hagyományos/rutinszerű tevékenysége közben szakítsa meg pl. egy reklám </a:t>
            </a:r>
            <a:r>
              <a:rPr lang="hu-HU" dirty="0" smtClean="0"/>
              <a:t>révén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pl. tv reklám- filmnézés közben, pl. óriásplakát –vezetés közben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4P, 4P+3P modell</a:t>
            </a:r>
          </a:p>
        </p:txBody>
      </p:sp>
      <p:sp>
        <p:nvSpPr>
          <p:cNvPr id="6" name="Tartalom helye 4">
            <a:extLst>
              <a:ext uri="{FF2B5EF4-FFF2-40B4-BE49-F238E27FC236}">
                <a16:creationId xmlns:a16="http://schemas.microsoft.com/office/drawing/2014/main" id="{C9BD02C4-47D9-4D56-A5D6-2C793B16AF57}"/>
              </a:ext>
            </a:extLst>
          </p:cNvPr>
          <p:cNvSpPr txBox="1">
            <a:spLocks/>
          </p:cNvSpPr>
          <p:nvPr/>
        </p:nvSpPr>
        <p:spPr>
          <a:xfrm>
            <a:off x="5956867" y="1357906"/>
            <a:ext cx="4312203" cy="4653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Inbound</a:t>
            </a:r>
            <a:r>
              <a:rPr kumimoji="0" lang="hu-HU" sz="24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marketing – innovatív termékek és szolgáltatások marketingje: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nem arra épül, hogy a fogyasztót hagyományos, rutinszerű tevékenysége közben zavarja meg, hanem a potenciális fogyasztó/felhasználó éppen zajló tevékenységére reagálva bocsát rendelkezésre plusz információt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blogok, weblapok, posztok, cikkek, informatív videók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B84E22A-5397-472A-ABCE-57A5EC717AC8}"/>
              </a:ext>
            </a:extLst>
          </p:cNvPr>
          <p:cNvSpPr txBox="1"/>
          <p:nvPr/>
        </p:nvSpPr>
        <p:spPr>
          <a:xfrm>
            <a:off x="2337546" y="5876365"/>
            <a:ext cx="7516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SAVE modell: 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mind klasszikus, mind innovatív termékek esetén alkalmazható, újszerű marketing megközelítés</a:t>
            </a:r>
          </a:p>
        </p:txBody>
      </p:sp>
    </p:spTree>
    <p:extLst>
      <p:ext uri="{BB962C8B-B14F-4D97-AF65-F5344CB8AC3E}">
        <p14:creationId xmlns:p14="http://schemas.microsoft.com/office/powerpoint/2010/main" val="262138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ED6B05-370A-459A-9A95-3CAFF0319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„Klasszikus” marketing, marketing mix, 4P modell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6133060-3D57-4F74-B03E-1AB63C506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Outbound</a:t>
            </a:r>
            <a:r>
              <a:rPr lang="hu-HU" dirty="0"/>
              <a:t> marketing</a:t>
            </a:r>
          </a:p>
        </p:txBody>
      </p:sp>
    </p:spTree>
    <p:extLst>
      <p:ext uri="{BB962C8B-B14F-4D97-AF65-F5344CB8AC3E}">
        <p14:creationId xmlns:p14="http://schemas.microsoft.com/office/powerpoint/2010/main" val="25194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137576-9976-4747-97EE-DF9F5D13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klasszikus marketing mix (4P)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6F4D2F-F04C-42CD-A15D-F07E822A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klasszikus marketing mix elemei: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u-HU" dirty="0"/>
              <a:t>Termék/szolgáltatás (</a:t>
            </a:r>
            <a:r>
              <a:rPr lang="hu-HU" dirty="0" err="1"/>
              <a:t>product</a:t>
            </a:r>
            <a:r>
              <a:rPr lang="hu-HU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u-HU" dirty="0"/>
              <a:t>Hely, elosztási csatorna (</a:t>
            </a:r>
            <a:r>
              <a:rPr lang="hu-HU" dirty="0" err="1"/>
              <a:t>place</a:t>
            </a:r>
            <a:r>
              <a:rPr lang="hu-HU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u-HU" dirty="0"/>
              <a:t> Ár (</a:t>
            </a:r>
            <a:r>
              <a:rPr lang="hu-HU" dirty="0" err="1"/>
              <a:t>price</a:t>
            </a:r>
            <a:r>
              <a:rPr lang="hu-HU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hu-HU" dirty="0"/>
              <a:t>Marketing kommunikáció (</a:t>
            </a:r>
            <a:r>
              <a:rPr lang="hu-HU" dirty="0" err="1"/>
              <a:t>promotion</a:t>
            </a:r>
            <a:r>
              <a:rPr lang="hu-HU" dirty="0"/>
              <a:t>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8230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38BB02-404C-4058-998A-06BEB22E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marketing jelentése – klasszikus marketing mix (4P)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8BDA048-195E-4667-8D29-6A4A3151F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7" b="5284"/>
          <a:stretch/>
        </p:blipFill>
        <p:spPr>
          <a:xfrm>
            <a:off x="657224" y="2214894"/>
            <a:ext cx="8105192" cy="414357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E9A1261-94B5-4B62-B185-5B2205EBC5B6}"/>
              </a:ext>
            </a:extLst>
          </p:cNvPr>
          <p:cNvSpPr txBox="1"/>
          <p:nvPr/>
        </p:nvSpPr>
        <p:spPr>
          <a:xfrm>
            <a:off x="9703837" y="164218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Ár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8E7BF65-B1DA-467D-A8B2-AA63059B27CE}"/>
              </a:ext>
            </a:extLst>
          </p:cNvPr>
          <p:cNvSpPr txBox="1"/>
          <p:nvPr/>
        </p:nvSpPr>
        <p:spPr>
          <a:xfrm>
            <a:off x="9703837" y="239174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Termék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5A4258C-4008-4B9D-B4F0-345986F9ACAB}"/>
              </a:ext>
            </a:extLst>
          </p:cNvPr>
          <p:cNvSpPr txBox="1"/>
          <p:nvPr/>
        </p:nvSpPr>
        <p:spPr>
          <a:xfrm>
            <a:off x="9703837" y="3068967"/>
            <a:ext cx="15115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Elosztási Csatorna („online mindig könnyebb”)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433A817-7F14-4922-959A-9FD2E10E518A}"/>
              </a:ext>
            </a:extLst>
          </p:cNvPr>
          <p:cNvSpPr txBox="1"/>
          <p:nvPr/>
        </p:nvSpPr>
        <p:spPr>
          <a:xfrm>
            <a:off x="9703837" y="4761243"/>
            <a:ext cx="151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Marketing Kommunikáció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A17B9000-97ED-4A63-8418-AD35F948DBF2}"/>
              </a:ext>
            </a:extLst>
          </p:cNvPr>
          <p:cNvCxnSpPr/>
          <p:nvPr/>
        </p:nvCxnSpPr>
        <p:spPr>
          <a:xfrm flipH="1" flipV="1">
            <a:off x="6212541" y="3012141"/>
            <a:ext cx="3307977" cy="4168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251351-A3E7-4420-B8DF-4360FFD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Szolgáltatások marketingje – 4P+3P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593609-9287-4E48-B18B-2D639EF44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A 3P a következő kérdések strukturálásában nyújt segítséget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a marketing terv készítésekor: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Emberek –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People</a:t>
            </a:r>
            <a:r>
              <a:rPr lang="hu-HU" dirty="0"/>
              <a:t>: </a:t>
            </a:r>
            <a:r>
              <a:rPr lang="hu-HU" dirty="0">
                <a:solidFill>
                  <a:schemeClr val="tx1"/>
                </a:solidFill>
              </a:rPr>
              <a:t>milyen felkészültségű, tapasztalattal rendelkező alkalmazottak nyújthatják a cégem által kínált szolgáltatást? Mi biztosítja az elkötelezettségüket? Milyen módszerek járulnak hozzá a megfelelő attitűdhöz? Mivel segítem elő, hogy a szolgáltatást nyújtó alkalmazottak megfelelő cég/márka/terméktudattal rendelkezzenek? 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Folyamatok, rendszerek-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hu-HU" dirty="0">
                <a:solidFill>
                  <a:schemeClr val="tx1"/>
                </a:solidFill>
              </a:rPr>
              <a:t>az ügyviteli folyamatok, a szolgáltatások nyújtásának leírása, a munkatársak képzése miként segítheti elő a szolgáltatás minőségbiztosítását?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Fizikai megvalósulás/kivitelezés –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Physical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evidence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hu-HU" dirty="0">
                <a:solidFill>
                  <a:schemeClr val="tx1"/>
                </a:solidFill>
              </a:rPr>
              <a:t>milyen környezetben nyújtja cégem a szolgáltatást vagy milyen támogatást nyújt a szolgáltatás igénybevételéhez? Milyen elemek, tevékenységek, módszerek segítenek a szolgáltatás minőségének biztosításában, a fogyasztói elégedettség és elkötelezettség kialakításában?</a:t>
            </a:r>
          </a:p>
          <a:p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45B54B6-EB4E-4220-8A9C-2BEBAC65B41F}"/>
              </a:ext>
            </a:extLst>
          </p:cNvPr>
          <p:cNvSpPr txBox="1"/>
          <p:nvPr/>
        </p:nvSpPr>
        <p:spPr>
          <a:xfrm>
            <a:off x="6944360" y="6358467"/>
            <a:ext cx="513845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Milyen példákat tudtok említeni az egyes kérdésekre?</a:t>
            </a:r>
          </a:p>
        </p:txBody>
      </p:sp>
    </p:spTree>
    <p:extLst>
      <p:ext uri="{BB962C8B-B14F-4D97-AF65-F5344CB8AC3E}">
        <p14:creationId xmlns:p14="http://schemas.microsoft.com/office/powerpoint/2010/main" val="85061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8960C-B9FF-499B-A1FF-418D637FB7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SAVE modell a marketingben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30249F4-BA4A-4616-BF8A-B1C38CFE0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Innovatív termékek és „klasszikus” termékek esetében is alkalmazható</a:t>
            </a:r>
          </a:p>
        </p:txBody>
      </p:sp>
    </p:spTree>
    <p:extLst>
      <p:ext uri="{BB962C8B-B14F-4D97-AF65-F5344CB8AC3E}">
        <p14:creationId xmlns:p14="http://schemas.microsoft.com/office/powerpoint/2010/main" val="51631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78CDAF-9C45-49A8-A23E-10E344DA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2" y="0"/>
            <a:ext cx="10772775" cy="1658198"/>
          </a:xfrm>
        </p:spPr>
        <p:txBody>
          <a:bodyPr/>
          <a:lstStyle/>
          <a:p>
            <a:r>
              <a:rPr lang="hu-HU" dirty="0"/>
              <a:t>A SAVE modell a marketingben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C14D7E-D21C-48B2-9647-D1C5F8C9E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1308398"/>
            <a:ext cx="10753725" cy="5275281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Motorola marketing vezetője alkotta meg ezt a marketing tervezési keretrendszert, a 4P modellt helyettesítendő, innovatív termékek esetén felülírandó: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Megoldás –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Solution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instead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product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) – S- </a:t>
            </a:r>
            <a:r>
              <a:rPr lang="hu-HU" dirty="0"/>
              <a:t>a termék vagy szolgáltatás által egy bizonyos fogyasztói problémára nyújtott megoldást hangsúlyozza, a termék vagy szolgáltatás előnyeit erre fókuszálva hangsúlyozza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Elérhetőség – Access (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instead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place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) –A- </a:t>
            </a:r>
            <a:r>
              <a:rPr lang="hu-HU" dirty="0"/>
              <a:t>a megvásárlás helyének hangsúlyozása helyett a támogató szolgáltatásokat emeli ki: támogató szolgáltatások, ügyfélszolgálat, visszajelzés lehetősége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Érték –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instead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price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)- V: </a:t>
            </a:r>
            <a:r>
              <a:rPr lang="hu-HU" dirty="0"/>
              <a:t>a fogyasztó számára kínált egyedi értéket hangsúlyozza a marketing – ha valóban értékes az a tulajdonság, akkor nem az árat fogja a döntésben előtérbe helyezni a fogyasztó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Tanítás – Education (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instead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promotion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)- E</a:t>
            </a:r>
            <a:r>
              <a:rPr lang="hu-HU" dirty="0"/>
              <a:t>: olyan informatív anyagok kreatív elhelyezése a médiában, amelyek a termék vagy szolgáltatás használatát mutatják be, új termék esetén annak funkcióit megismertetik – amelyek révén a potenciális fogyasztó meg tudja ítélni, hogy számára annak a terméknek/szolgáltatásának használata milyen előnyökkel járna. A cél a fogyasztók minél </a:t>
            </a:r>
            <a:r>
              <a:rPr lang="hu-HU" dirty="0" err="1"/>
              <a:t>teljeskörűbb</a:t>
            </a:r>
            <a:r>
              <a:rPr lang="hu-HU" dirty="0"/>
              <a:t> információkkal történő ellátása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Forrás: </a:t>
            </a:r>
            <a:r>
              <a:rPr lang="hu-HU" dirty="0">
                <a:hlinkClick r:id="rId2"/>
              </a:rPr>
              <a:t>https://www.businessmodelsinc.com/the-new-4-ps-in-marketing-s-a-v-e/</a:t>
            </a:r>
            <a:r>
              <a:rPr lang="hu-HU" dirty="0"/>
              <a:t> alapján 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92FA136-3845-46DA-BF51-24B1566DA0BE}"/>
              </a:ext>
            </a:extLst>
          </p:cNvPr>
          <p:cNvSpPr txBox="1"/>
          <p:nvPr/>
        </p:nvSpPr>
        <p:spPr>
          <a:xfrm>
            <a:off x="6944360" y="6358467"/>
            <a:ext cx="410535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Tudtok ilyen marketingre példát mondani?</a:t>
            </a:r>
          </a:p>
        </p:txBody>
      </p:sp>
    </p:spTree>
    <p:extLst>
      <p:ext uri="{BB962C8B-B14F-4D97-AF65-F5344CB8AC3E}">
        <p14:creationId xmlns:p14="http://schemas.microsoft.com/office/powerpoint/2010/main" val="2674135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EC3978-7349-445C-8CBD-1D900F6F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36" y="0"/>
            <a:ext cx="10772775" cy="1658198"/>
          </a:xfrm>
        </p:spPr>
        <p:txBody>
          <a:bodyPr/>
          <a:lstStyle/>
          <a:p>
            <a:r>
              <a:rPr lang="hu-HU" dirty="0"/>
              <a:t>A SAVE modell a marketingben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7B83D6-EE14-4BD2-9728-9C7BC1735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996FC25-0942-48DD-AF21-46FDCF232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9" b="4617"/>
          <a:stretch/>
        </p:blipFill>
        <p:spPr>
          <a:xfrm>
            <a:off x="6846659" y="1080135"/>
            <a:ext cx="5199105" cy="266855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578AC12-230B-4A42-8D26-2969AE75A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9" b="5013"/>
          <a:stretch/>
        </p:blipFill>
        <p:spPr>
          <a:xfrm>
            <a:off x="6086762" y="3714951"/>
            <a:ext cx="6105238" cy="308376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CFE6215-C666-4DED-AFF6-B999F4696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9" b="9096"/>
          <a:stretch/>
        </p:blipFill>
        <p:spPr>
          <a:xfrm>
            <a:off x="895737" y="2291164"/>
            <a:ext cx="6108441" cy="2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F27B5B-62B7-4C1B-8BC4-B5354B92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vállalkozás marketing tevékenysége</a:t>
            </a:r>
          </a:p>
        </p:txBody>
      </p:sp>
      <p:pic>
        <p:nvPicPr>
          <p:cNvPr id="5" name="Tartalom helye 4" descr="A képen clipart látható&#10;&#10;A leírás nagyon megbízható">
            <a:extLst>
              <a:ext uri="{FF2B5EF4-FFF2-40B4-BE49-F238E27FC236}">
                <a16:creationId xmlns:a16="http://schemas.microsoft.com/office/drawing/2014/main" id="{E9232347-ED7F-41A0-952E-6A98D73F4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113098" y="3429000"/>
            <a:ext cx="3810000" cy="2857500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EAA418A-8458-4719-BA9C-995EE71D717A}"/>
              </a:ext>
            </a:extLst>
          </p:cNvPr>
          <p:cNvSpPr txBox="1"/>
          <p:nvPr/>
        </p:nvSpPr>
        <p:spPr>
          <a:xfrm>
            <a:off x="1231641" y="3059668"/>
            <a:ext cx="68814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0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 az a marketing?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</a:t>
            </a:r>
            <a:r>
              <a:rPr kumimoji="0" lang="hu-H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Porter</a:t>
            </a: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és Marosán alapján 4P és 7P modellek, a különböző marketing megközelítések elemzése saját rendszerezés</a:t>
            </a:r>
          </a:p>
        </p:txBody>
      </p:sp>
    </p:spTree>
    <p:extLst>
      <p:ext uri="{BB962C8B-B14F-4D97-AF65-F5344CB8AC3E}">
        <p14:creationId xmlns:p14="http://schemas.microsoft.com/office/powerpoint/2010/main" val="246659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393244" y="259644"/>
            <a:ext cx="9008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smtClean="0">
                <a:solidFill>
                  <a:schemeClr val="accent1"/>
                </a:solidFill>
              </a:rPr>
              <a:t>Marketing eszköz: az STP modell</a:t>
            </a:r>
            <a:endParaRPr lang="hu-HU" sz="4000" b="1" dirty="0">
              <a:solidFill>
                <a:schemeClr val="accent1"/>
              </a:solidFill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714335" y="1343715"/>
            <a:ext cx="2438400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smtClean="0"/>
              <a:t>Szegmentálás:</a:t>
            </a:r>
          </a:p>
          <a:p>
            <a:r>
              <a:rPr lang="hu-HU" dirty="0" smtClean="0"/>
              <a:t>- Olyan csoportok azonosítása a piacon, akik hasonló igényekkel rendelkeznek megfelelő szegmentálási tényezők mentén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4075289" y="2821547"/>
            <a:ext cx="2438400" cy="2031325"/>
          </a:xfrm>
          <a:prstGeom prst="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err="1" smtClean="0"/>
              <a:t>Targeting</a:t>
            </a:r>
            <a:r>
              <a:rPr lang="hu-HU" b="1" dirty="0" smtClean="0"/>
              <a:t>/ Célzott szegmens azonosítás:</a:t>
            </a:r>
          </a:p>
          <a:p>
            <a:r>
              <a:rPr lang="hu-HU" dirty="0" smtClean="0"/>
              <a:t>- Az egyes azonosított szegmensek értékelése és azon szegmens kiválasztása, amelyet megcélzunk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8664223" y="3837209"/>
            <a:ext cx="2438400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smtClean="0"/>
              <a:t>Pozícionálás:</a:t>
            </a:r>
          </a:p>
          <a:p>
            <a:r>
              <a:rPr lang="hu-HU" dirty="0" smtClean="0"/>
              <a:t>- A marketing mix megtervezése, amelyre támaszkodva kommunikálunk a kiválasztott szegmensekkel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040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leggyakoribb hiba az STP-</a:t>
            </a:r>
            <a:r>
              <a:rPr lang="hu-HU" dirty="0" err="1" smtClean="0"/>
              <a:t>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leggyakoribb hiba, amelyet a </a:t>
            </a:r>
            <a:r>
              <a:rPr lang="hu-HU" dirty="0" err="1" smtClean="0"/>
              <a:t>startupok</a:t>
            </a:r>
            <a:r>
              <a:rPr lang="hu-HU" dirty="0" smtClean="0"/>
              <a:t> elkövetnek, hogy mindenkinek akarnak ajánlani valamit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Habár több szegmens tűnhet logikusabbnak, valami ütőssel kell kezdeni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Találni kell egy világosan definiálható piaci rést (</a:t>
            </a:r>
            <a:r>
              <a:rPr lang="hu-HU" dirty="0" err="1" smtClean="0"/>
              <a:t>niche</a:t>
            </a:r>
            <a:r>
              <a:rPr lang="hu-HU" dirty="0" smtClean="0"/>
              <a:t>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Pl. a FB néhány egyetemmel kezdte, az </a:t>
            </a:r>
            <a:r>
              <a:rPr lang="hu-HU" dirty="0" err="1" smtClean="0"/>
              <a:t>Uber</a:t>
            </a:r>
            <a:r>
              <a:rPr lang="hu-HU" dirty="0" smtClean="0"/>
              <a:t> néhány városban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limitált marketing és </a:t>
            </a:r>
            <a:r>
              <a:rPr lang="hu-HU" dirty="0" err="1" smtClean="0"/>
              <a:t>sales</a:t>
            </a:r>
            <a:r>
              <a:rPr lang="hu-HU" dirty="0" smtClean="0"/>
              <a:t> erőforrásokat egyetlen szegmensre érdemes kezdetben összpontosítani, hogy ne kelljen a különböző üzeneteket különböző célcsoportokra, szegmensekre szabni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egyszerűbb kezdetben egy minimum marketing eszközkészlet összeállítani, ami segít magunknak és másoknak is megérteni, hogy miről is szól a cég és a termék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Ha ebben a piaci résben sikeres vagy, érdemes továbblépni, hogy nagyobbra növekedhess</a:t>
            </a:r>
          </a:p>
        </p:txBody>
      </p:sp>
    </p:spTree>
    <p:extLst>
      <p:ext uri="{BB962C8B-B14F-4D97-AF65-F5344CB8AC3E}">
        <p14:creationId xmlns:p14="http://schemas.microsoft.com/office/powerpoint/2010/main" val="2391569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310D63-EBEF-40AD-B5B1-5EF4FEAE1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Inbound</a:t>
            </a:r>
            <a:r>
              <a:rPr lang="hu-HU" dirty="0"/>
              <a:t> marketing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4BCD3D0-956D-4D32-9969-C02251C52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Innovatív termékek marketingje</a:t>
            </a:r>
          </a:p>
        </p:txBody>
      </p:sp>
    </p:spTree>
    <p:extLst>
      <p:ext uri="{BB962C8B-B14F-4D97-AF65-F5344CB8AC3E}">
        <p14:creationId xmlns:p14="http://schemas.microsoft.com/office/powerpoint/2010/main" val="2314883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A63B9D-2F07-4F0F-8CDA-8559234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00" y="123016"/>
            <a:ext cx="10772775" cy="1658198"/>
          </a:xfrm>
        </p:spPr>
        <p:txBody>
          <a:bodyPr/>
          <a:lstStyle/>
          <a:p>
            <a:r>
              <a:rPr lang="hu-HU" dirty="0" err="1"/>
              <a:t>Inbound</a:t>
            </a:r>
            <a:r>
              <a:rPr lang="hu-HU" dirty="0"/>
              <a:t> marketing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3F6882-B0F8-408B-A734-B412D17B0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00" y="1545907"/>
            <a:ext cx="10753725" cy="508349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PR-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public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relations: üzenetek juttatása a sajtón keresztül a célközönség, a potenciális felhasználók, ügyfelek felé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Mikor áll készen az innovatív –induló – vállalkozás, hogy üzeneteket juttasson a cégről , az eredményekről a közönségének?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Van-e valami egyedi, a cég indulásához, az ötlet megtalálásához vagy kidolgozásához kapcsolódó történet, amely segíti a figyelemfelhívást – megkedvelést?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Milyen értékeket tudunk hangsúlyozni?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média figyelme irányítható!!!! (pl. </a:t>
            </a:r>
            <a:r>
              <a:rPr lang="hu-HU" dirty="0">
                <a:hlinkClick r:id="rId2"/>
              </a:rPr>
              <a:t>https://forbes.hu/uzlet/konyhafelujitasnak-indult-3d-mobilapp-lett-a-vege-magyar-fejlesztoktol</a:t>
            </a:r>
            <a:r>
              <a:rPr lang="hu-HU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Social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media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/közösségi média: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Mindenki nézi, mindenki „mindent” követ, nagyon nehéz igazán hatékonynak lenni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Hiteles véleményvezéreket kell megnyerni, akik segítenek az információ hitelesítésében, terjesztésében, pl. részt vesznek a terméket bemutató kampányban, videókban…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Követőket kell szerezni (megfelelő adatgyűjtési módszerek!) , akiknek folyamatosan információt nyújthatunk a megfelelő csatornákon keresztül, pl. újdonságokról, visszajelzéseket kérhetünk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Vigyázat, a versenytársak is ott vannak a közösségi oldalon!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Az aktivitást irányítani kell – tudunk-e/akarunk-e minden posztra egyenként válaszolni (kapacitást szervezni kell)</a:t>
            </a:r>
          </a:p>
        </p:txBody>
      </p:sp>
    </p:spTree>
    <p:extLst>
      <p:ext uri="{BB962C8B-B14F-4D97-AF65-F5344CB8AC3E}">
        <p14:creationId xmlns:p14="http://schemas.microsoft.com/office/powerpoint/2010/main" val="2416023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A63B9D-2F07-4F0F-8CDA-85592340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00" y="123016"/>
            <a:ext cx="10772775" cy="1658198"/>
          </a:xfrm>
        </p:spPr>
        <p:txBody>
          <a:bodyPr/>
          <a:lstStyle/>
          <a:p>
            <a:r>
              <a:rPr lang="hu-HU" dirty="0" err="1"/>
              <a:t>Inbound</a:t>
            </a:r>
            <a:r>
              <a:rPr lang="hu-HU" dirty="0"/>
              <a:t> marketing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3F6882-B0F8-408B-A734-B412D17B0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00" y="1545907"/>
            <a:ext cx="10753725" cy="531209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Szakcikkek írása, szakértők nyilatkozatai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termék bemutatása szakmai fórumokon, esetleg szakértők bevonása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Szakértők nyilatkozatai segíthetik az új termékek elfogadását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Videocsatorna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Újdonságok, tesztek bemutatására, termék használatának megismertetése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blog indítása, fenntartása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Figyelemfelhívás, ismeretterjesztés funkcióval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Ugyanaz a szabály, mint a közösségi média esetében – folyamatosan kapacitást kell szervezni a frissítésekre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Induló weblap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Mindennemű hasznos információ megjelenítésére – nemcsak céginformáció!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Nem statikus, hanem folyamatosan frissített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Hivatkozások minden más médiamegjelenésre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Legyen megnyerő, egyedi grafika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Minden szükséges marketing elem legyen összhangban: pl. logó!</a:t>
            </a:r>
          </a:p>
        </p:txBody>
      </p:sp>
    </p:spTree>
    <p:extLst>
      <p:ext uri="{BB962C8B-B14F-4D97-AF65-F5344CB8AC3E}">
        <p14:creationId xmlns:p14="http://schemas.microsoft.com/office/powerpoint/2010/main" val="485860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36545" t="9649" r="37576" b="10778"/>
          <a:stretch/>
        </p:blipFill>
        <p:spPr>
          <a:xfrm>
            <a:off x="112888" y="90257"/>
            <a:ext cx="3172177" cy="5486401"/>
          </a:xfrm>
          <a:prstGeom prst="rect">
            <a:avLst/>
          </a:prstGeom>
        </p:spPr>
      </p:pic>
      <p:sp>
        <p:nvSpPr>
          <p:cNvPr id="4" name="Ellipszis 3"/>
          <p:cNvSpPr/>
          <p:nvPr/>
        </p:nvSpPr>
        <p:spPr>
          <a:xfrm>
            <a:off x="0" y="4109156"/>
            <a:ext cx="3273778" cy="123048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866" y="90257"/>
            <a:ext cx="5610580" cy="315595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/>
          <a:srcRect l="58819" t="42838" r="8834" b="18356"/>
          <a:stretch/>
        </p:blipFill>
        <p:spPr>
          <a:xfrm>
            <a:off x="3397953" y="3427472"/>
            <a:ext cx="3228623" cy="217875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349" y="4042717"/>
            <a:ext cx="4611298" cy="259385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8700" y="90257"/>
            <a:ext cx="3833300" cy="21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LEGO marketing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* érett termékéletszakaszban van</a:t>
            </a:r>
          </a:p>
          <a:p>
            <a:r>
              <a:rPr lang="hu-HU" dirty="0" smtClean="0"/>
              <a:t>* klasszikus tömegtermékekre és innovatív termékekre jellemző marketing elemeket is használ</a:t>
            </a:r>
          </a:p>
          <a:p>
            <a:r>
              <a:rPr lang="hu-HU" dirty="0" smtClean="0"/>
              <a:t>* termék használatát bemutató videó, történetek</a:t>
            </a:r>
          </a:p>
          <a:p>
            <a:r>
              <a:rPr lang="hu-HU" dirty="0" smtClean="0"/>
              <a:t>* szórólap, plakát</a:t>
            </a:r>
          </a:p>
          <a:p>
            <a:r>
              <a:rPr lang="hu-HU" dirty="0" smtClean="0"/>
              <a:t>* mozifilm</a:t>
            </a:r>
          </a:p>
          <a:p>
            <a:r>
              <a:rPr lang="hu-HU" dirty="0" smtClean="0"/>
              <a:t>* weblap</a:t>
            </a:r>
          </a:p>
          <a:p>
            <a:r>
              <a:rPr lang="hu-HU" dirty="0" smtClean="0"/>
              <a:t>* webáruház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3693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E9AA3F-9D99-491B-AE01-18969D2CE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600" dirty="0"/>
              <a:t>Innovatív vállalkozások- egyszerűsített induló marketing terv</a:t>
            </a:r>
          </a:p>
        </p:txBody>
      </p:sp>
    </p:spTree>
    <p:extLst>
      <p:ext uri="{BB962C8B-B14F-4D97-AF65-F5344CB8AC3E}">
        <p14:creationId xmlns:p14="http://schemas.microsoft.com/office/powerpoint/2010/main" val="1974353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A7DA1-14DD-40A2-9449-1F7E25C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Egyszerűsített induló marketing terv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E13FD-B07C-4D27-B171-DE14C6C6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1184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1) célpiac definiálása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mindenkit megcélozni a legritkábban vezet sikerhez! Kell találni egy piaci rést, egy jól azonosítható fogyasztói csoportot, akiket </a:t>
            </a:r>
            <a:r>
              <a:rPr lang="hu-HU" dirty="0" smtClean="0"/>
              <a:t>megcélzunk </a:t>
            </a:r>
            <a:r>
              <a:rPr lang="hu-HU" dirty="0"/>
              <a:t>az innovatív termékünkkel!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 mekkora a piac? Milyen tényezők alapján azonosítod a célcsoportot? Földrajzi? Életkor, végzettség? Jövedelem? Más demográfiai tényezők?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Mennyire fizetőképes a célcsoport?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Mekkora a piaci verseny? Mennyire telített a piac? Mennyire nehéz betörni egy új termékkel?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Milyen új, egyedi értéket tudunk kínálni a fogyasztók számára, amiért minket, a mi termékünket válasszák?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2) Jól meghatározott kulcsszavak, hívószavak azonosítása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Jellemezzék jól azonosíthatóan a terméket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 keresőkben erre a termékre lehessen elsőként rátalálni ezekkel a szavakkal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Minden más marketing tevékenységben is jelenjenek meg ezek a kulcsszavak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0733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A7DA1-14DD-40A2-9449-1F7E25C1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Egyszerűsített induló marketing terv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BE13FD-B07C-4D27-B171-DE14C6C6C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11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3) az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inbound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marketing elemekre (ld. fent) vonatkozó mielőbbi stratégia kialakítása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Milyen sorrendben adunk számot az újdonságainkról? Mely elemekkel tervezünk induló fázisban? Min keresztül kaphatunk mielőbbi visszajelzéseket (termékek </a:t>
            </a:r>
            <a:r>
              <a:rPr lang="hu-HU" dirty="0" err="1"/>
              <a:t>validálása</a:t>
            </a:r>
            <a:r>
              <a:rPr lang="hu-HU" dirty="0"/>
              <a:t>, LEAN módszer –ld. előző előadás)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Grafikai, arculati egység megteremtése</a:t>
            </a:r>
          </a:p>
          <a:p>
            <a:pPr marL="0" lvl="2" indent="0">
              <a:buNone/>
            </a:pPr>
            <a:endParaRPr lang="hu-HU" dirty="0"/>
          </a:p>
          <a:p>
            <a:pPr marL="0" lvl="1" indent="-201168">
              <a:buNone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4) Marketing költségvetés megtervezése</a:t>
            </a:r>
          </a:p>
          <a:p>
            <a:pPr marL="342900" lvl="2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Mindig gondolni kell a marketing költségekre</a:t>
            </a:r>
          </a:p>
          <a:p>
            <a:pPr marL="342900" lvl="2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Habár egy induló vállalkozás minél inkább költséghatékony megoldásokra törekszik (ezt az </a:t>
            </a:r>
            <a:r>
              <a:rPr lang="hu-HU" dirty="0" err="1">
                <a:solidFill>
                  <a:schemeClr val="tx1"/>
                </a:solidFill>
              </a:rPr>
              <a:t>inbound</a:t>
            </a:r>
            <a:r>
              <a:rPr lang="hu-HU" dirty="0">
                <a:solidFill>
                  <a:schemeClr val="tx1"/>
                </a:solidFill>
              </a:rPr>
              <a:t> marketing elemek alkalmazása elő is segíti), de mindenképp tervezni kell marketing költségekkel (pl. design, fizetett hirdetés, </a:t>
            </a:r>
            <a:r>
              <a:rPr lang="hu-HU" dirty="0" smtClean="0">
                <a:solidFill>
                  <a:schemeClr val="tx1"/>
                </a:solidFill>
              </a:rPr>
              <a:t>keresőoptimalizálás, piackutatás)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Visszatekintés – USP, MVP, </a:t>
            </a:r>
            <a:r>
              <a:rPr lang="hu-HU" dirty="0" err="1" smtClean="0"/>
              <a:t>pivot</a:t>
            </a:r>
            <a:r>
              <a:rPr lang="hu-HU" dirty="0" smtClean="0"/>
              <a:t>….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2157731"/>
            <a:ext cx="3433524" cy="459718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>
          <a:xfrm>
            <a:off x="6957071" y="2034540"/>
            <a:ext cx="3855697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61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FF0000"/>
                </a:solidFill>
              </a:rPr>
              <a:t>Felhasznált források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I&amp;E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Blueprint</a:t>
            </a:r>
            <a:r>
              <a:rPr lang="hu-HU" dirty="0" smtClean="0"/>
              <a:t>, </a:t>
            </a:r>
            <a:r>
              <a:rPr lang="hu-HU" dirty="0" err="1" smtClean="0"/>
              <a:t>Chapter</a:t>
            </a:r>
            <a:r>
              <a:rPr lang="hu-HU" dirty="0" smtClean="0"/>
              <a:t>: Erik </a:t>
            </a:r>
            <a:r>
              <a:rPr lang="hu-HU" dirty="0" err="1" smtClean="0"/>
              <a:t>Pöntiskoski</a:t>
            </a:r>
            <a:r>
              <a:rPr lang="hu-HU" dirty="0" smtClean="0"/>
              <a:t>: </a:t>
            </a:r>
            <a:r>
              <a:rPr lang="hu-HU" dirty="0" err="1" smtClean="0"/>
              <a:t>Why</a:t>
            </a:r>
            <a:r>
              <a:rPr lang="hu-HU" dirty="0" smtClean="0"/>
              <a:t> </a:t>
            </a: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engineers</a:t>
            </a:r>
            <a:r>
              <a:rPr lang="hu-HU" dirty="0" smtClean="0"/>
              <a:t>, </a:t>
            </a:r>
            <a:r>
              <a:rPr lang="hu-HU" dirty="0" err="1" smtClean="0"/>
              <a:t>artists</a:t>
            </a:r>
            <a:r>
              <a:rPr lang="hu-HU" dirty="0" smtClean="0"/>
              <a:t> and </a:t>
            </a:r>
            <a:r>
              <a:rPr lang="hu-HU" dirty="0" err="1" smtClean="0"/>
              <a:t>designers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marketing?, EIT Digital, 2016</a:t>
            </a:r>
          </a:p>
          <a:p>
            <a:r>
              <a:rPr lang="pt-BR" dirty="0" smtClean="0"/>
              <a:t>Porter, M. E: Versenystratégia. Akadémia Kiadó, Budapest, 2006</a:t>
            </a:r>
            <a:endParaRPr lang="hu-HU" dirty="0" smtClean="0"/>
          </a:p>
          <a:p>
            <a:r>
              <a:rPr lang="hu-HU" dirty="0" smtClean="0"/>
              <a:t>Marosán György: Stratégiai menedzsment, Műszaki könyvkiadó, 2001</a:t>
            </a:r>
          </a:p>
          <a:p>
            <a:r>
              <a:rPr lang="hu-HU" dirty="0" smtClean="0">
                <a:hlinkClick r:id="rId2"/>
              </a:rPr>
              <a:t>https://www.businessmodelsinc.com/the-new-4-ps-in-marketing-s-a-v-e/</a:t>
            </a:r>
            <a:endParaRPr lang="hu-HU" dirty="0" smtClean="0"/>
          </a:p>
          <a:p>
            <a:r>
              <a:rPr lang="en-US" dirty="0" smtClean="0"/>
              <a:t>https://www.ted.com/talks/seth_godin_on_the_tribes_we_lead</a:t>
            </a:r>
          </a:p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www.trewmarketing.com</a:t>
            </a:r>
            <a:endParaRPr lang="hu-HU" dirty="0" smtClean="0"/>
          </a:p>
          <a:p>
            <a:r>
              <a:rPr lang="hu-HU" dirty="0">
                <a:solidFill>
                  <a:schemeClr val="accent2">
                    <a:lumMod val="75000"/>
                  </a:schemeClr>
                </a:solidFill>
              </a:rPr>
              <a:t>https://blog.kissmetrics.com/tips-for-creating-content/</a:t>
            </a:r>
          </a:p>
          <a:p>
            <a:r>
              <a:rPr lang="en-US" dirty="0">
                <a:hlinkClick r:id="rId4"/>
              </a:rPr>
              <a:t>http://blog.heyo.com/the-15-most-powerful-words-in-marketing/#</a:t>
            </a:r>
            <a:r>
              <a:rPr lang="en-US" dirty="0" smtClean="0">
                <a:hlinkClick r:id="rId4"/>
              </a:rPr>
              <a:t>ixzz4fFTApGrN</a:t>
            </a:r>
            <a:endParaRPr lang="hu-HU" dirty="0" smtClean="0"/>
          </a:p>
          <a:p>
            <a:r>
              <a:rPr lang="hu-HU" dirty="0" smtClean="0">
                <a:hlinkClick r:id="rId5"/>
              </a:rPr>
              <a:t>http://mashable.com/2013/06/03/marketing-startup/#rqFd6q8p5GqW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smtClean="0">
                <a:hlinkClick r:id="rId6"/>
              </a:rPr>
              <a:t>http://simplymeasured.com/blog/4-social-media-marketing-strategies-for-startups/#sm.0009q0m7k1acdep1wor2fmwtc92uz</a:t>
            </a:r>
            <a:endParaRPr lang="hu-HU" dirty="0" smtClean="0"/>
          </a:p>
          <a:p>
            <a:r>
              <a:rPr lang="hu-HU" dirty="0" smtClean="0">
                <a:hlinkClick r:id="rId7"/>
              </a:rPr>
              <a:t>http://blog.heyo.com/a-blueprint-for-creating-a-content-marketing-plan-for-a-boring-brand/</a:t>
            </a:r>
            <a:endParaRPr lang="hu-HU" dirty="0" smtClean="0"/>
          </a:p>
          <a:p>
            <a:r>
              <a:rPr lang="hu-HU" dirty="0" smtClean="0"/>
              <a:t>https://www.inc.com/murray-newlands/5-most-common-startup-marketing-failures.html</a:t>
            </a:r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314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5E6CF-22D6-49CE-9C31-2BA2110C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marketing jelentése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00FAD1-79B3-4247-855E-7B2CDCC41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157731"/>
            <a:ext cx="10753725" cy="3766185"/>
          </a:xfrm>
        </p:spPr>
        <p:txBody>
          <a:bodyPr/>
          <a:lstStyle/>
          <a:p>
            <a:r>
              <a:rPr lang="hu-HU" dirty="0"/>
              <a:t>A kívánt termék/szolgáltatás megfelelő elhelyezése, pozícionálása a megfelelő helyen, a megfelelő időben a megfelelő áron!</a:t>
            </a:r>
          </a:p>
          <a:p>
            <a:r>
              <a:rPr lang="hu-HU" dirty="0"/>
              <a:t>- az adott versenykörnyezetben (ld. </a:t>
            </a:r>
            <a:r>
              <a:rPr lang="hu-HU" dirty="0" err="1"/>
              <a:t>Porter</a:t>
            </a:r>
            <a:r>
              <a:rPr lang="hu-HU" dirty="0"/>
              <a:t>) a termék/szolgáltatás tulajdonságaira figyelemfelhívást elősegítő módszerek összessége </a:t>
            </a:r>
          </a:p>
        </p:txBody>
      </p:sp>
    </p:spTree>
    <p:extLst>
      <p:ext uri="{BB962C8B-B14F-4D97-AF65-F5344CB8AC3E}">
        <p14:creationId xmlns:p14="http://schemas.microsoft.com/office/powerpoint/2010/main" val="4155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üzleti vállalkozás célja?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Főként technológiai területen dolgozók válasza: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egy terméket létrehozni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Meggazdagodni, sok pénzt keresni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Embereket foglalkoztatni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világot jobbá tenni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Kisebb, kényelmesebb jövedelem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332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‚ The </a:t>
            </a:r>
            <a:r>
              <a:rPr lang="hu-HU" dirty="0" err="1" smtClean="0"/>
              <a:t>purpose</a:t>
            </a:r>
            <a:r>
              <a:rPr lang="hu-HU" dirty="0" smtClean="0"/>
              <a:t> of business is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create</a:t>
            </a:r>
            <a:r>
              <a:rPr lang="hu-HU" dirty="0" smtClean="0"/>
              <a:t> and </a:t>
            </a:r>
            <a:r>
              <a:rPr lang="hu-HU" dirty="0" err="1" smtClean="0"/>
              <a:t>maintain</a:t>
            </a:r>
            <a:r>
              <a:rPr lang="hu-HU" dirty="0" smtClean="0"/>
              <a:t> a </a:t>
            </a:r>
            <a:r>
              <a:rPr lang="hu-HU" dirty="0" err="1" smtClean="0"/>
              <a:t>customer</a:t>
            </a:r>
            <a:r>
              <a:rPr lang="hu-HU" dirty="0" smtClean="0"/>
              <a:t>’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739957" y="3594609"/>
            <a:ext cx="9226296" cy="830635"/>
          </a:xfrm>
        </p:spPr>
        <p:txBody>
          <a:bodyPr/>
          <a:lstStyle/>
          <a:p>
            <a:r>
              <a:rPr lang="hu-HU" dirty="0" smtClean="0"/>
              <a:t>/Peter </a:t>
            </a:r>
            <a:r>
              <a:rPr lang="hu-HU" dirty="0" err="1" smtClean="0"/>
              <a:t>Drucker</a:t>
            </a:r>
            <a:r>
              <a:rPr lang="hu-HU" dirty="0" smtClean="0"/>
              <a:t>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0954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dirty="0" smtClean="0"/>
              <a:t>A marketing jelentősége, marketing koncepció, értékajánlat, a piackutatás szerepe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45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76024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hu-HU" b="1" dirty="0" smtClean="0">
                <a:sym typeface="Wingdings" panose="05000000000000000000" pitchFamily="2" charset="2"/>
              </a:rPr>
              <a:t>Miért van szükségük a mérnököknek, művészeknek és </a:t>
            </a:r>
            <a:r>
              <a:rPr lang="hu-HU" b="1" dirty="0" err="1" smtClean="0">
                <a:sym typeface="Wingdings" panose="05000000000000000000" pitchFamily="2" charset="2"/>
              </a:rPr>
              <a:t>designereknek</a:t>
            </a:r>
            <a:r>
              <a:rPr lang="hu-HU" b="1" dirty="0" smtClean="0">
                <a:sym typeface="Wingdings" panose="05000000000000000000" pitchFamily="2" charset="2"/>
              </a:rPr>
              <a:t> is marketingre? 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9137" y="2293902"/>
            <a:ext cx="10753725" cy="376618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marketing segít az ötlet </a:t>
            </a:r>
            <a:r>
              <a:rPr lang="hu-HU" dirty="0" err="1" smtClean="0"/>
              <a:t>validálásában</a:t>
            </a:r>
            <a:r>
              <a:rPr lang="hu-HU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Segít abban, hogy melyik ötletre fókuszálj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Információt biztosít az ötletek </a:t>
            </a:r>
            <a:r>
              <a:rPr lang="hu-HU" dirty="0" err="1" smtClean="0"/>
              <a:t>továbbfejlesztéséhez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Természetesen, a marketing nem garancia a sikerre, de elősegítheti azt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Az esetleges bukást olcsóbbá teszi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Segít megérteni a fogyasztókat és a piacot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vásárló –orientált marketingre fogunk fókuszálni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vásárló számára érték létrehozására, kommunikálására és biztosítására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vásárló lesz az üzleti filozófia alapja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91355010"/>
      </p:ext>
    </p:extLst>
  </p:cSld>
  <p:clrMapOvr>
    <a:masterClrMapping/>
  </p:clrMapOvr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7348</TotalTime>
  <Words>2273</Words>
  <Application>Microsoft Office PowerPoint</Application>
  <PresentationFormat>Szélesvásznú</PresentationFormat>
  <Paragraphs>233</Paragraphs>
  <Slides>40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40</vt:i4>
      </vt:variant>
    </vt:vector>
  </HeadingPairs>
  <TitlesOfParts>
    <vt:vector size="44" baseType="lpstr">
      <vt:lpstr>Arial</vt:lpstr>
      <vt:lpstr>Calibri Light</vt:lpstr>
      <vt:lpstr>Wingdings</vt:lpstr>
      <vt:lpstr>Nagyvárosi</vt:lpstr>
      <vt:lpstr>Innovatív vállalkozás menedzsment  Induló innovatív vállalkozások marketingje </vt:lpstr>
      <vt:lpstr>A mai előadás témái</vt:lpstr>
      <vt:lpstr>A vállalkozás marketing tevékenysége</vt:lpstr>
      <vt:lpstr>Visszatekintés – USP, MVP, pivot….</vt:lpstr>
      <vt:lpstr>A marketing jelentése</vt:lpstr>
      <vt:lpstr>Mi az üzleti vállalkozás célja?</vt:lpstr>
      <vt:lpstr>‚ The purpose of business is to create and maintain a customer’ </vt:lpstr>
      <vt:lpstr>A marketing jelentősége, marketing koncepció, értékajánlat, a piackutatás szerepe</vt:lpstr>
      <vt:lpstr>Miért van szükségük a mérnököknek, művészeknek és designereknek is marketingre?  </vt:lpstr>
      <vt:lpstr>A marketing szerepe az új, innovatív termékek elterjesztésében</vt:lpstr>
      <vt:lpstr>PowerPoint-bemutató</vt:lpstr>
      <vt:lpstr>PowerPoint-bemutató</vt:lpstr>
      <vt:lpstr>A marketing koncepció: vevőorientáció </vt:lpstr>
      <vt:lpstr>Marketing koncepció: összehangolt erőfeszítések</vt:lpstr>
      <vt:lpstr>PowerPoint-bemutató</vt:lpstr>
      <vt:lpstr>Marketing koncepció: integrált erőfeszítések</vt:lpstr>
      <vt:lpstr>PowerPoint-bemutató</vt:lpstr>
      <vt:lpstr>A terméknek magáért kell beszélnie</vt:lpstr>
      <vt:lpstr>PowerPoint-bemutató</vt:lpstr>
      <vt:lpstr>PowerPoint-bemutató</vt:lpstr>
      <vt:lpstr>Marketing megközelítések és modellek</vt:lpstr>
      <vt:lpstr>Különböző marketing megközelítések</vt:lpstr>
      <vt:lpstr>„Klasszikus” marketing, marketing mix, 4P modell</vt:lpstr>
      <vt:lpstr>A klasszikus marketing mix (4P)</vt:lpstr>
      <vt:lpstr>A marketing jelentése – klasszikus marketing mix (4P)</vt:lpstr>
      <vt:lpstr>Szolgáltatások marketingje – 4P+3P</vt:lpstr>
      <vt:lpstr>SAVE modell a marketingben</vt:lpstr>
      <vt:lpstr>A SAVE modell a marketingben</vt:lpstr>
      <vt:lpstr>A SAVE modell a marketingben</vt:lpstr>
      <vt:lpstr>PowerPoint-bemutató</vt:lpstr>
      <vt:lpstr>A leggyakoribb hiba az STP-ben</vt:lpstr>
      <vt:lpstr>Inbound marketing </vt:lpstr>
      <vt:lpstr>Inbound marketing</vt:lpstr>
      <vt:lpstr>Inbound marketing</vt:lpstr>
      <vt:lpstr>PowerPoint-bemutató</vt:lpstr>
      <vt:lpstr>LEGO marketing</vt:lpstr>
      <vt:lpstr>Innovatív vállalkozások- egyszerűsített induló marketing terv</vt:lpstr>
      <vt:lpstr>Egyszerűsített induló marketing terv</vt:lpstr>
      <vt:lpstr>Egyszerűsített induló marketing terv</vt:lpstr>
      <vt:lpstr>Felhasznált 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Innovatív vállalkozás menedzsment  Induló innovatív vállalkozások marketingje, pénzügyi folyamatai és legfontosabb életszakaszai</dc:title>
  <dc:creator>Admin</dc:creator>
  <cp:lastModifiedBy>Barbara</cp:lastModifiedBy>
  <cp:revision>82</cp:revision>
  <dcterms:created xsi:type="dcterms:W3CDTF">2018-07-05T14:11:01Z</dcterms:created>
  <dcterms:modified xsi:type="dcterms:W3CDTF">2021-09-27T07:54:07Z</dcterms:modified>
</cp:coreProperties>
</file>